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203" r:id="rId5"/>
    <p:sldId id="2147483204" r:id="rId6"/>
    <p:sldId id="21474833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25A50-A7EA-4AAD-B667-BC2A9CC5BE3D}" v="2" dt="2025-07-09T21:00:55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C23A2A84-4B92-2ECA-650B-C17331F0AA1B}"/>
    <pc:docChg chg="addSld delSld">
      <pc:chgData name="Mohamedali, Mohamed" userId="S::mohamed.mohamedali@accenture.com::c34bb293-32f5-4b81-974b-dd0646678ac5" providerId="AD" clId="Web-{C23A2A84-4B92-2ECA-650B-C17331F0AA1B}" dt="2025-06-30T22:35:48.617" v="1"/>
      <pc:docMkLst>
        <pc:docMk/>
      </pc:docMkLst>
      <pc:sldChg chg="del">
        <pc:chgData name="Mohamedali, Mohamed" userId="S::mohamed.mohamedali@accenture.com::c34bb293-32f5-4b81-974b-dd0646678ac5" providerId="AD" clId="Web-{C23A2A84-4B92-2ECA-650B-C17331F0AA1B}" dt="2025-06-30T22:35:48.617" v="1"/>
        <pc:sldMkLst>
          <pc:docMk/>
          <pc:sldMk cId="3639413547" sldId="2147483382"/>
        </pc:sldMkLst>
      </pc:sldChg>
      <pc:sldChg chg="add">
        <pc:chgData name="Mohamedali, Mohamed" userId="S::mohamed.mohamedali@accenture.com::c34bb293-32f5-4b81-974b-dd0646678ac5" providerId="AD" clId="Web-{C23A2A84-4B92-2ECA-650B-C17331F0AA1B}" dt="2025-06-30T22:35:03.852" v="0"/>
        <pc:sldMkLst>
          <pc:docMk/>
          <pc:sldMk cId="18730821" sldId="2147483383"/>
        </pc:sldMkLst>
      </pc:sldChg>
    </pc:docChg>
  </pc:docChgLst>
  <pc:docChgLst>
    <pc:chgData name="Mohamedali, Mohamed" userId="S::mohamed.mohamedali@accenture.com::c34bb293-32f5-4b81-974b-dd0646678ac5" providerId="AD" clId="Web-{C40A1BF8-5572-AD6A-D10E-3F6854FD7207}"/>
    <pc:docChg chg="addSld delSld">
      <pc:chgData name="Mohamedali, Mohamed" userId="S::mohamed.mohamedali@accenture.com::c34bb293-32f5-4b81-974b-dd0646678ac5" providerId="AD" clId="Web-{C40A1BF8-5572-AD6A-D10E-3F6854FD7207}" dt="2025-07-07T22:16:49.735" v="1"/>
      <pc:docMkLst>
        <pc:docMk/>
      </pc:docMkLst>
      <pc:sldChg chg="add">
        <pc:chgData name="Mohamedali, Mohamed" userId="S::mohamed.mohamedali@accenture.com::c34bb293-32f5-4b81-974b-dd0646678ac5" providerId="AD" clId="Web-{C40A1BF8-5572-AD6A-D10E-3F6854FD7207}" dt="2025-07-07T22:16:32.672" v="0"/>
        <pc:sldMkLst>
          <pc:docMk/>
          <pc:sldMk cId="3639413547" sldId="2147483382"/>
        </pc:sldMkLst>
      </pc:sldChg>
      <pc:sldChg chg="del">
        <pc:chgData name="Mohamedali, Mohamed" userId="S::mohamed.mohamedali@accenture.com::c34bb293-32f5-4b81-974b-dd0646678ac5" providerId="AD" clId="Web-{C40A1BF8-5572-AD6A-D10E-3F6854FD7207}" dt="2025-07-07T22:16:49.735" v="1"/>
        <pc:sldMkLst>
          <pc:docMk/>
          <pc:sldMk cId="18730821" sldId="2147483383"/>
        </pc:sldMkLst>
      </pc:sldChg>
    </pc:docChg>
  </pc:docChgLst>
  <pc:docChgLst>
    <pc:chgData name="Truong, Linda" userId="ccf1549b-a28c-4fe3-8c7c-7b7ef78110c0" providerId="ADAL" clId="{BCC25A50-A7EA-4AAD-B667-BC2A9CC5BE3D}"/>
    <pc:docChg chg="custSel modSld">
      <pc:chgData name="Truong, Linda" userId="ccf1549b-a28c-4fe3-8c7c-7b7ef78110c0" providerId="ADAL" clId="{BCC25A50-A7EA-4AAD-B667-BC2A9CC5BE3D}" dt="2025-07-09T21:01:23.052" v="21" actId="1076"/>
      <pc:docMkLst>
        <pc:docMk/>
      </pc:docMkLst>
      <pc:sldChg chg="addSp delSp modSp mod">
        <pc:chgData name="Truong, Linda" userId="ccf1549b-a28c-4fe3-8c7c-7b7ef78110c0" providerId="ADAL" clId="{BCC25A50-A7EA-4AAD-B667-BC2A9CC5BE3D}" dt="2025-07-09T21:01:23.052" v="21" actId="1076"/>
        <pc:sldMkLst>
          <pc:docMk/>
          <pc:sldMk cId="3639413547" sldId="2147483382"/>
        </pc:sldMkLst>
        <pc:spChg chg="mod">
          <ac:chgData name="Truong, Linda" userId="ccf1549b-a28c-4fe3-8c7c-7b7ef78110c0" providerId="ADAL" clId="{BCC25A50-A7EA-4AAD-B667-BC2A9CC5BE3D}" dt="2025-07-09T21:01:23.052" v="21" actId="1076"/>
          <ac:spMkLst>
            <pc:docMk/>
            <pc:sldMk cId="3639413547" sldId="2147483382"/>
            <ac:spMk id="29" creationId="{03EBA37E-A976-A08E-8CCF-421963DD6BD5}"/>
          </ac:spMkLst>
        </pc:spChg>
        <pc:spChg chg="mod">
          <ac:chgData name="Truong, Linda" userId="ccf1549b-a28c-4fe3-8c7c-7b7ef78110c0" providerId="ADAL" clId="{BCC25A50-A7EA-4AAD-B667-BC2A9CC5BE3D}" dt="2025-07-09T21:01:16.219" v="19" actId="14100"/>
          <ac:spMkLst>
            <pc:docMk/>
            <pc:sldMk cId="3639413547" sldId="2147483382"/>
            <ac:spMk id="40" creationId="{AB628753-A09B-D006-9746-1AF8AE3AAC1B}"/>
          </ac:spMkLst>
        </pc:spChg>
        <pc:spChg chg="mod topLvl">
          <ac:chgData name="Truong, Linda" userId="ccf1549b-a28c-4fe3-8c7c-7b7ef78110c0" providerId="ADAL" clId="{BCC25A50-A7EA-4AAD-B667-BC2A9CC5BE3D}" dt="2025-07-09T21:01:05.220" v="18" actId="1036"/>
          <ac:spMkLst>
            <pc:docMk/>
            <pc:sldMk cId="3639413547" sldId="2147483382"/>
            <ac:spMk id="72" creationId="{B986A2A3-16E9-FC4B-5E6C-9681E8167ADA}"/>
          </ac:spMkLst>
        </pc:spChg>
        <pc:spChg chg="mod topLvl">
          <ac:chgData name="Truong, Linda" userId="ccf1549b-a28c-4fe3-8c7c-7b7ef78110c0" providerId="ADAL" clId="{BCC25A50-A7EA-4AAD-B667-BC2A9CC5BE3D}" dt="2025-07-09T21:01:05.220" v="18" actId="1036"/>
          <ac:spMkLst>
            <pc:docMk/>
            <pc:sldMk cId="3639413547" sldId="2147483382"/>
            <ac:spMk id="96" creationId="{4E9DDD0D-63C6-6924-7749-E9138E2DC842}"/>
          </ac:spMkLst>
        </pc:spChg>
        <pc:spChg chg="mod topLvl">
          <ac:chgData name="Truong, Linda" userId="ccf1549b-a28c-4fe3-8c7c-7b7ef78110c0" providerId="ADAL" clId="{BCC25A50-A7EA-4AAD-B667-BC2A9CC5BE3D}" dt="2025-07-09T21:01:05.220" v="18" actId="1036"/>
          <ac:spMkLst>
            <pc:docMk/>
            <pc:sldMk cId="3639413547" sldId="2147483382"/>
            <ac:spMk id="101" creationId="{0777B7E4-D5F7-2B3E-93D3-6BAFC7844C15}"/>
          </ac:spMkLst>
        </pc:spChg>
        <pc:grpChg chg="add del mod">
          <ac:chgData name="Truong, Linda" userId="ccf1549b-a28c-4fe3-8c7c-7b7ef78110c0" providerId="ADAL" clId="{BCC25A50-A7EA-4AAD-B667-BC2A9CC5BE3D}" dt="2025-07-09T21:00:55.419" v="5" actId="165"/>
          <ac:grpSpMkLst>
            <pc:docMk/>
            <pc:sldMk cId="3639413547" sldId="2147483382"/>
            <ac:grpSpMk id="38" creationId="{C06CEA23-B889-1777-A508-3B9F46A71F08}"/>
          </ac:grpSpMkLst>
        </pc:grpChg>
        <pc:grpChg chg="add del mod">
          <ac:chgData name="Truong, Linda" userId="ccf1549b-a28c-4fe3-8c7c-7b7ef78110c0" providerId="ADAL" clId="{BCC25A50-A7EA-4AAD-B667-BC2A9CC5BE3D}" dt="2025-07-09T21:00:55.419" v="5" actId="165"/>
          <ac:grpSpMkLst>
            <pc:docMk/>
            <pc:sldMk cId="3639413547" sldId="2147483382"/>
            <ac:grpSpMk id="73" creationId="{393D3A26-5C7D-DACE-761B-0165C64AA732}"/>
          </ac:grpSpMkLst>
        </pc:grpChg>
        <pc:grpChg chg="add del mod">
          <ac:chgData name="Truong, Linda" userId="ccf1549b-a28c-4fe3-8c7c-7b7ef78110c0" providerId="ADAL" clId="{BCC25A50-A7EA-4AAD-B667-BC2A9CC5BE3D}" dt="2025-07-09T21:00:55.419" v="5" actId="165"/>
          <ac:grpSpMkLst>
            <pc:docMk/>
            <pc:sldMk cId="3639413547" sldId="2147483382"/>
            <ac:grpSpMk id="98" creationId="{0AA31001-9287-B876-FAA3-0E3FB1694896}"/>
          </ac:grpSpMkLst>
        </pc:grpChg>
        <pc:picChg chg="del">
          <ac:chgData name="Truong, Linda" userId="ccf1549b-a28c-4fe3-8c7c-7b7ef78110c0" providerId="ADAL" clId="{BCC25A50-A7EA-4AAD-B667-BC2A9CC5BE3D}" dt="2025-07-09T21:00:42.503" v="0" actId="478"/>
          <ac:picMkLst>
            <pc:docMk/>
            <pc:sldMk cId="3639413547" sldId="2147483382"/>
            <ac:picMk id="12" creationId="{A6FFF426-2E70-D2F1-1475-2174650F5E4A}"/>
          </ac:picMkLst>
        </pc:picChg>
        <pc:picChg chg="del">
          <ac:chgData name="Truong, Linda" userId="ccf1549b-a28c-4fe3-8c7c-7b7ef78110c0" providerId="ADAL" clId="{BCC25A50-A7EA-4AAD-B667-BC2A9CC5BE3D}" dt="2025-07-09T21:00:44.643" v="2" actId="478"/>
          <ac:picMkLst>
            <pc:docMk/>
            <pc:sldMk cId="3639413547" sldId="2147483382"/>
            <ac:picMk id="15" creationId="{082C5ED3-BDB5-3F04-12B1-83EA53452EBE}"/>
          </ac:picMkLst>
        </pc:picChg>
        <pc:picChg chg="del">
          <ac:chgData name="Truong, Linda" userId="ccf1549b-a28c-4fe3-8c7c-7b7ef78110c0" providerId="ADAL" clId="{BCC25A50-A7EA-4AAD-B667-BC2A9CC5BE3D}" dt="2025-07-09T21:00:43.613" v="1" actId="478"/>
          <ac:picMkLst>
            <pc:docMk/>
            <pc:sldMk cId="3639413547" sldId="2147483382"/>
            <ac:picMk id="16" creationId="{609B35B7-B5B1-C4BE-7743-AFB492F239FE}"/>
          </ac:picMkLst>
        </pc:picChg>
        <pc:picChg chg="mod topLvl">
          <ac:chgData name="Truong, Linda" userId="ccf1549b-a28c-4fe3-8c7c-7b7ef78110c0" providerId="ADAL" clId="{BCC25A50-A7EA-4AAD-B667-BC2A9CC5BE3D}" dt="2025-07-09T21:00:55.419" v="5" actId="165"/>
          <ac:picMkLst>
            <pc:docMk/>
            <pc:sldMk cId="3639413547" sldId="2147483382"/>
            <ac:picMk id="71" creationId="{D5A4CF35-1258-A36D-993E-85353C5F76E9}"/>
          </ac:picMkLst>
        </pc:picChg>
        <pc:picChg chg="mod topLvl">
          <ac:chgData name="Truong, Linda" userId="ccf1549b-a28c-4fe3-8c7c-7b7ef78110c0" providerId="ADAL" clId="{BCC25A50-A7EA-4AAD-B667-BC2A9CC5BE3D}" dt="2025-07-09T21:00:55.419" v="5" actId="165"/>
          <ac:picMkLst>
            <pc:docMk/>
            <pc:sldMk cId="3639413547" sldId="2147483382"/>
            <ac:picMk id="95" creationId="{6B4C33A7-2917-16FB-1BB7-36D450CE4436}"/>
          </ac:picMkLst>
        </pc:picChg>
        <pc:picChg chg="mod topLvl">
          <ac:chgData name="Truong, Linda" userId="ccf1549b-a28c-4fe3-8c7c-7b7ef78110c0" providerId="ADAL" clId="{BCC25A50-A7EA-4AAD-B667-BC2A9CC5BE3D}" dt="2025-07-09T21:00:55.419" v="5" actId="165"/>
          <ac:picMkLst>
            <pc:docMk/>
            <pc:sldMk cId="3639413547" sldId="2147483382"/>
            <ac:picMk id="100" creationId="{F65FF018-59B0-2A8D-D9EE-0EA9120F9B0E}"/>
          </ac:picMkLst>
        </pc:picChg>
        <pc:cxnChg chg="mod">
          <ac:chgData name="Truong, Linda" userId="ccf1549b-a28c-4fe3-8c7c-7b7ef78110c0" providerId="ADAL" clId="{BCC25A50-A7EA-4AAD-B667-BC2A9CC5BE3D}" dt="2025-07-09T21:01:16.219" v="19" actId="14100"/>
          <ac:cxnSpMkLst>
            <pc:docMk/>
            <pc:sldMk cId="3639413547" sldId="2147483382"/>
            <ac:cxnSpMk id="84" creationId="{7C4E0497-B9CD-2B12-6D4D-75D1C448031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2DDD0-32B5-451D-9B1C-FE42E5C17D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7600B-D113-4B97-ADD0-0E73F8FD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BD61-4151-644E-821B-008CA8D4F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8730D-BFA0-74CD-F571-0C0F3E6D0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87938-7FF3-5091-8E57-DE657299B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C3584-19AE-3325-597A-9FD916194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8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0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E0A3E-2822-5575-ABCE-D00A4ACC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6FDEB-B859-A103-FFF5-E53E9E550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3340B-DDC7-6028-A268-BA66CBC9A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5EB18-1242-1DCA-3F03-2981F2CEF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78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029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5000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7804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0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sv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svg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D7DAA-EAB0-8AF3-3C5F-5DF065819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0EC3B030-B0B6-DF38-8CD8-FD0AC0B30008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EB629D-5016-6667-7BCB-2AD02579A764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930080AA-640B-B909-F3B7-AB6559540038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Quality inspectors manually review logs and reports to catch compliance issues, often missing deviations and delaying audits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DA2677E4-F828-BB72-35FD-D2536B6784B7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7C493613-3068-8A8E-CD71-AB98E58F44EF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SemiBold"/>
                <a:cs typeface="Segoe Sans Display"/>
                <a:sym typeface="DM Sans Light"/>
              </a:rPr>
              <a:t>Current Workflow Challenges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DM Sans 14pt SemiBold"/>
              <a:cs typeface="Segoe Sans Display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Manual consolidation of process logs, material usage, compliance records, etc. Is difficult and time consuming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  <a:sym typeface="DM Sans Ligh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Manual inspections miss real-time deviations and are inconsistent across shifts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SOP compliance is difficult to track across multiple systems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Limited traceability of defects to material batches or operator actions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Delayed issue identification leads to increased scrap or rework</a:t>
            </a:r>
            <a:endParaRPr kumimoji="0" lang="en-DE" sz="900" b="0" i="0" u="none" strike="noStrike" kern="0" cap="none" spc="0" normalizeH="0" baseline="0" noProof="0">
              <a:ln>
                <a:noFill/>
              </a:ln>
              <a:solidFill>
                <a:srgbClr val="943BF6"/>
              </a:solidFill>
              <a:effectLst/>
              <a:uLnTx/>
              <a:uFillTx/>
              <a:latin typeface="Segoe Sans Display" pitchFamily="2" charset="0"/>
              <a:ea typeface="Inter"/>
              <a:cs typeface="Segoe Sans Display" pitchFamily="2" charset="0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15512BBF-6CA0-F369-A21E-04C92DF14BB6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1AEBEC6A-B8FB-DAC8-5E97-69A43819161C}"/>
              </a:ext>
            </a:extLst>
          </p:cNvPr>
          <p:cNvSpPr/>
          <p:nvPr/>
        </p:nvSpPr>
        <p:spPr>
          <a:xfrm>
            <a:off x="6248885" y="2233079"/>
            <a:ext cx="2066440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Ingests process logs, material usage data, and quality checks from MES and ERP systems (e.g., Dynamics 365)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3C5BE905-BC1E-6217-5D1B-F2C270ACDB29}"/>
              </a:ext>
            </a:extLst>
          </p:cNvPr>
          <p:cNvSpPr/>
          <p:nvPr/>
        </p:nvSpPr>
        <p:spPr>
          <a:xfrm>
            <a:off x="6229343" y="3550264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Cross-verifies operator input, inspections, and material traceability against SOPs and records for compliance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CA38B9E9-067D-BE31-ABBD-9ED666B19BBE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3C046D-D668-D371-86BF-240B0EFA0612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A1994B-01ED-DD71-F6E8-3744A63AA9AD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7E7BF21D-944A-E079-DDDE-A007EB5F5393}"/>
              </a:ext>
            </a:extLst>
          </p:cNvPr>
          <p:cNvSpPr/>
          <p:nvPr/>
        </p:nvSpPr>
        <p:spPr>
          <a:xfrm>
            <a:off x="8558347" y="4698921"/>
            <a:ext cx="3057247" cy="1842021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182E4354-4B97-3F00-F78C-CA443772434C}"/>
              </a:ext>
            </a:extLst>
          </p:cNvPr>
          <p:cNvSpPr/>
          <p:nvPr/>
        </p:nvSpPr>
        <p:spPr>
          <a:xfrm>
            <a:off x="8682389" y="5168519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Quality Assurance Manager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B3A1D594-45C9-E01E-25BD-2A5E819D0C54}"/>
              </a:ext>
            </a:extLst>
          </p:cNvPr>
          <p:cNvSpPr/>
          <p:nvPr/>
        </p:nvSpPr>
        <p:spPr>
          <a:xfrm>
            <a:off x="8558349" y="1740226"/>
            <a:ext cx="3057246" cy="2875197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03B4B3B7-0BA5-F716-7099-8FD976564C47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15B98C31-E9A7-11A6-E764-5801874ECAF8}"/>
              </a:ext>
            </a:extLst>
          </p:cNvPr>
          <p:cNvSpPr/>
          <p:nvPr/>
        </p:nvSpPr>
        <p:spPr>
          <a:xfrm>
            <a:off x="8955020" y="1335780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  <a:sym typeface="DM Sans ExtraLight"/>
              </a:rPr>
              <a:t>Hi-Tech, Industrial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8036B3C9-D0E9-6A3A-EAEC-BE67794004B1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02967702-507E-6116-9876-D4DAB506E567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8E02DB24-1AEA-89EB-B7E8-F0EE161C8242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FEDBFB51-9EF7-55DE-3B88-B3555F49E7D8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E995BDBE-86AA-E48C-935A-B74DB5AD7428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22982BD3-19BD-D934-2B79-4B07E0C5C95B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C0E7A96E-6FEA-145D-D92F-33153A105E62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A58A552B-22C8-BF65-1817-0EBE05D4813E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DF0D9673-A6E3-3558-E6AC-07836EA0AEAA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4CD21F63-3613-B03A-40C7-8ADF57320F1F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4AA9BEF3-F0B6-A471-6600-E924DE556E34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ADE427DB-E83E-E9BD-069D-33A39A5F4E3F}"/>
              </a:ext>
            </a:extLst>
          </p:cNvPr>
          <p:cNvSpPr/>
          <p:nvPr/>
        </p:nvSpPr>
        <p:spPr>
          <a:xfrm>
            <a:off x="6240468" y="2894281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Applies SOPs and compliance rules (e.g., temperature limits, material mix ratios) to identify deviations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BA0D48CD-1410-430C-1186-EA5DF3EEC164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"/>
                <a:cs typeface="Segoe Sans Display"/>
                <a:sym typeface="DM Sans"/>
              </a:rPr>
              <a:t>MANUFACTURING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5688EFA8-B37C-9D2C-B32F-413D672733B3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Manufacturing Inspector Agent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4DD97D83-477F-9099-EC57-3591E9D9738A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Monitors real-time quality and process data, flags deviations against SOPs, and alerts supervisors, eliminating manual reviews through automated summaries</a:t>
            </a: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590A820E-5AA9-AEC8-A2F0-A88AFA101CE5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4A14089-6C8A-11DD-2C3A-85270FDDA825}"/>
              </a:ext>
            </a:extLst>
          </p:cNvPr>
          <p:cNvSpPr/>
          <p:nvPr/>
        </p:nvSpPr>
        <p:spPr>
          <a:xfrm>
            <a:off x="8700923" y="2771532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Compliance Rate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→ Automated SOP checks ensure procedures are followed and documented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E85B0F43-002E-80AE-DB9A-0ECEB5A828CE}"/>
              </a:ext>
            </a:extLst>
          </p:cNvPr>
          <p:cNvSpPr/>
          <p:nvPr/>
        </p:nvSpPr>
        <p:spPr>
          <a:xfrm>
            <a:off x="8794754" y="2907492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C313327-8E76-D063-9F8D-6B445D6EB8EF}"/>
              </a:ext>
            </a:extLst>
          </p:cNvPr>
          <p:cNvSpPr/>
          <p:nvPr/>
        </p:nvSpPr>
        <p:spPr>
          <a:xfrm>
            <a:off x="8700923" y="3394018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 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Audit Readiness &amp; Traceability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→ Systematic inspection logs and traceability enhance audit success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608B727-5EF5-4E75-C0F9-187688B66B50}"/>
              </a:ext>
            </a:extLst>
          </p:cNvPr>
          <p:cNvSpPr/>
          <p:nvPr/>
        </p:nvSpPr>
        <p:spPr>
          <a:xfrm>
            <a:off x="8700923" y="4007469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Rework &amp; Scrap Rate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→ Early detection of deviations minimizes waste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Arrow: Up 56">
            <a:extLst>
              <a:ext uri="{FF2B5EF4-FFF2-40B4-BE49-F238E27FC236}">
                <a16:creationId xmlns:a16="http://schemas.microsoft.com/office/drawing/2014/main" id="{4A5D2546-2D5E-4E92-A657-0860D9A1038E}"/>
              </a:ext>
            </a:extLst>
          </p:cNvPr>
          <p:cNvSpPr/>
          <p:nvPr/>
        </p:nvSpPr>
        <p:spPr>
          <a:xfrm rot="10800000">
            <a:off x="8794754" y="4143429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57532176-E260-6078-5DA4-D6AFC5C39373}"/>
              </a:ext>
            </a:extLst>
          </p:cNvPr>
          <p:cNvSpPr/>
          <p:nvPr/>
        </p:nvSpPr>
        <p:spPr>
          <a:xfrm>
            <a:off x="10209729" y="5166615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Manufacturing Supervisor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</p:txBody>
      </p:sp>
      <p:sp>
        <p:nvSpPr>
          <p:cNvPr id="5" name="Google Shape;516;p32">
            <a:extLst>
              <a:ext uri="{FF2B5EF4-FFF2-40B4-BE49-F238E27FC236}">
                <a16:creationId xmlns:a16="http://schemas.microsoft.com/office/drawing/2014/main" id="{BDCDB039-6557-E17B-C5B9-2D99A9CA3AD6}"/>
              </a:ext>
            </a:extLst>
          </p:cNvPr>
          <p:cNvSpPr/>
          <p:nvPr/>
        </p:nvSpPr>
        <p:spPr>
          <a:xfrm>
            <a:off x="9454627" y="5854636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Compliance Officer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Google Shape;523;p32">
            <a:extLst>
              <a:ext uri="{FF2B5EF4-FFF2-40B4-BE49-F238E27FC236}">
                <a16:creationId xmlns:a16="http://schemas.microsoft.com/office/drawing/2014/main" id="{04248DF8-1DAA-B474-E5B5-7A691E2D50DD}"/>
              </a:ext>
            </a:extLst>
          </p:cNvPr>
          <p:cNvSpPr/>
          <p:nvPr/>
        </p:nvSpPr>
        <p:spPr>
          <a:xfrm>
            <a:off x="6253292" y="4200861"/>
            <a:ext cx="2086819" cy="758387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Creates inspection summaries with flagged deviations and sends alerts via collaboration tools (e.g., Teams) for non-conformance or threshold breaches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CBD24-9042-F7AE-ABC6-2B0DEDF02A6B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Inspects compliance, material usage, and documentation to flag deviations and improve quality.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</p:txBody>
      </p:sp>
      <p:sp>
        <p:nvSpPr>
          <p:cNvPr id="16" name="Arrow: Up 56">
            <a:extLst>
              <a:ext uri="{FF2B5EF4-FFF2-40B4-BE49-F238E27FC236}">
                <a16:creationId xmlns:a16="http://schemas.microsoft.com/office/drawing/2014/main" id="{017A491B-46E8-6588-A951-C783724E1EB1}"/>
              </a:ext>
            </a:extLst>
          </p:cNvPr>
          <p:cNvSpPr/>
          <p:nvPr/>
        </p:nvSpPr>
        <p:spPr>
          <a:xfrm>
            <a:off x="8794754" y="3539036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Google Shape;506;p32">
            <a:extLst>
              <a:ext uri="{FF2B5EF4-FFF2-40B4-BE49-F238E27FC236}">
                <a16:creationId xmlns:a16="http://schemas.microsoft.com/office/drawing/2014/main" id="{647F6E71-F897-6F4E-2DEA-7CDB9279C029}"/>
              </a:ext>
            </a:extLst>
          </p:cNvPr>
          <p:cNvSpPr/>
          <p:nvPr/>
        </p:nvSpPr>
        <p:spPr>
          <a:xfrm>
            <a:off x="10482588" y="831795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</a:rPr>
              <a:t>Maturity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sp>
        <p:nvSpPr>
          <p:cNvPr id="27" name="Google Shape;506;p32">
            <a:extLst>
              <a:ext uri="{FF2B5EF4-FFF2-40B4-BE49-F238E27FC236}">
                <a16:creationId xmlns:a16="http://schemas.microsoft.com/office/drawing/2014/main" id="{E5E3755B-685B-D738-D528-28C0D8FDD75F}"/>
              </a:ext>
            </a:extLst>
          </p:cNvPr>
          <p:cNvSpPr/>
          <p:nvPr/>
        </p:nvSpPr>
        <p:spPr>
          <a:xfrm>
            <a:off x="10459481" y="1345549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</a:rPr>
              <a:t>Homerun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sp>
        <p:nvSpPr>
          <p:cNvPr id="8" name="Google Shape;523;p32">
            <a:extLst>
              <a:ext uri="{FF2B5EF4-FFF2-40B4-BE49-F238E27FC236}">
                <a16:creationId xmlns:a16="http://schemas.microsoft.com/office/drawing/2014/main" id="{F5137A8E-E166-7889-3567-D42602F2F3D3}"/>
              </a:ext>
            </a:extLst>
          </p:cNvPr>
          <p:cNvSpPr/>
          <p:nvPr/>
        </p:nvSpPr>
        <p:spPr>
          <a:xfrm>
            <a:off x="6255173" y="5009687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Triggers rework tasks or line hold decisions when thresholds are breached</a:t>
            </a:r>
          </a:p>
        </p:txBody>
      </p: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E966159F-734A-85D9-0129-B3D45554A633}"/>
              </a:ext>
            </a:extLst>
          </p:cNvPr>
          <p:cNvSpPr/>
          <p:nvPr/>
        </p:nvSpPr>
        <p:spPr>
          <a:xfrm>
            <a:off x="8704464" y="2158375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Inspection Time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→ 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utomating real-time checks, deviation detection, and reporting in manufacturing workflows reduces inspection time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Arrow: Up 56">
            <a:extLst>
              <a:ext uri="{FF2B5EF4-FFF2-40B4-BE49-F238E27FC236}">
                <a16:creationId xmlns:a16="http://schemas.microsoft.com/office/drawing/2014/main" id="{8ADE3E38-CFDE-B1A1-C571-5EBC0910E2E6}"/>
              </a:ext>
            </a:extLst>
          </p:cNvPr>
          <p:cNvSpPr/>
          <p:nvPr/>
        </p:nvSpPr>
        <p:spPr>
          <a:xfrm rot="10800000">
            <a:off x="8798295" y="2294335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827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17392-4109-98D4-4699-5D22C184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318748F1-71A9-F971-7C48-68F61CB559AA}"/>
              </a:ext>
            </a:extLst>
          </p:cNvPr>
          <p:cNvSpPr>
            <a:spLocks/>
          </p:cNvSpPr>
          <p:nvPr/>
        </p:nvSpPr>
        <p:spPr bwMode="auto">
          <a:xfrm>
            <a:off x="2341944" y="942154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B7BBD3C-D583-C092-89F9-BAF0C0EE26A9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E1D6018F-1E03-D24F-DC1C-2E87F1483810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70A913-2CC6-717C-F115-C81EFDC60EC8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/>
              </a:rPr>
              <a:t>Manufacturing inspector 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9CACDC14-C465-2BE4-210D-27384D5421BC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EE760FA1-8416-0ECA-2FA6-9272B49E203A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4D260D-7EBD-647E-FDC2-B5212EBD68E8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9C68B51A-2A36-FD8E-4738-70258A70D7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9372A6-F03A-2473-3582-57BEC34F03C5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B07477-E8FF-6A29-4870-63F0DF439349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DD5A74B6-1273-66AD-9673-35A5A3D2D069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9571DC-20B2-D249-0F14-E73F62E400E4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B68071-CF51-FBD3-A434-5F5BE1BF7C39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7777B819-8F87-0F90-1223-7C77666DB647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BFDAAF-0FF7-D500-F287-E667AA8C9E82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2429E6-ACF1-1047-050D-A955162E4988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33D10C5F-803C-FFD1-FC72-F09A7FE41B23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B17DFAD7-15DC-13BE-A00F-8D35CC71DE08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A18A20-A296-BB13-1F21-C2F44682C070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Manufacturing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3039DA6C-27BF-790B-6245-0F4953EB68AC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51F4B7-2F87-36EF-4E24-CA980F9DF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78406"/>
              </p:ext>
            </p:extLst>
          </p:nvPr>
        </p:nvGraphicFramePr>
        <p:xfrm>
          <a:off x="316788" y="1608472"/>
          <a:ext cx="1907446" cy="4300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147112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Segoe Sans Display"/>
                        </a:rPr>
                        <a:t>Digitally inspects manufacturing compliance and traceability by applying SOPs and historical data to flag deviations, reduce rework, and boost audit readiness.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30715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</a:rPr>
                        <a:t>KPIs impacted</a:t>
                      </a:r>
                      <a:endParaRPr kumimoji="0"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436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43648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501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7113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436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69BFD1F8-E5E2-0A82-DEE4-284ED2D710E0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Monitor SOP compliance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4558B6D9-9801-5CD7-071D-D45A3092FAF4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Applies SOPs and compliance rules to flag process or quality deviations.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55892F5-3084-9BF0-55A8-03EC506F7B44}"/>
              </a:ext>
            </a:extLst>
          </p:cNvPr>
          <p:cNvSpPr/>
          <p:nvPr/>
        </p:nvSpPr>
        <p:spPr bwMode="auto">
          <a:xfrm>
            <a:off x="372952" y="372629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Increases Compliance Rate 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9FA5D4-99F8-1007-1D2E-88BB326D9864}"/>
              </a:ext>
            </a:extLst>
          </p:cNvPr>
          <p:cNvSpPr/>
          <p:nvPr/>
        </p:nvSpPr>
        <p:spPr bwMode="auto">
          <a:xfrm>
            <a:off x="372952" y="400399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Improved Audit Traceability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85C3F7-E6D9-2255-2C1B-4F00F3D586ED}"/>
              </a:ext>
            </a:extLst>
          </p:cNvPr>
          <p:cNvSpPr/>
          <p:nvPr/>
        </p:nvSpPr>
        <p:spPr bwMode="auto">
          <a:xfrm>
            <a:off x="368101" y="512502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Cost Savings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5AE48B19-227C-ADCF-2C35-10FDDCD882F2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Process &amp; ingest material data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CCCEB383-79AD-C61B-97DB-4D8629229DAC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Ingests process logs, material usage, and quality data from manufacturing systems.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F831AF-7ADE-6B91-D295-6A0CDFF43A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064844"/>
            <a:ext cx="219982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MES (e.g., Dynamics 365 Supply Chain) for quality and process data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ERP (e.g., SAP) for material traceability and inventory records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Analyzing Tools (e.g., Excel) for arranging the data.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7AFB244-D4E6-6D50-EF69-D21ADB0B7C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CBF6FC82-5A5A-1814-FBA7-D87BC47CCEC0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Cross-verify operator data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EA60D97B-381F-E72D-A3A1-F3C017BEC7E3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Cross-verifies operator inputs with inspection reports and traceability logs to identify discrepancies.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253EBD84-2D67-678B-1C3D-E0ACDBB5FC88}"/>
              </a:ext>
            </a:extLst>
          </p:cNvPr>
          <p:cNvSpPr txBox="1">
            <a:spLocks/>
          </p:cNvSpPr>
          <p:nvPr/>
        </p:nvSpPr>
        <p:spPr>
          <a:xfrm>
            <a:off x="8804381" y="3881395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Generate non-conformance alerts &amp; summary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F8C64B4A-1446-B83E-4966-B4ACF5613D93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Automatically generates inspection summaries and sends alerts for procedural or regulatory non-conformance.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5AE330-1152-17B6-86F9-EE328CA1CE93}"/>
              </a:ext>
            </a:extLst>
          </p:cNvPr>
          <p:cNvSpPr/>
          <p:nvPr/>
        </p:nvSpPr>
        <p:spPr bwMode="auto">
          <a:xfrm>
            <a:off x="373204" y="545365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Revenue Growth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A64D1C-B0B6-4AFB-B021-1BC10476E157}"/>
              </a:ext>
            </a:extLst>
          </p:cNvPr>
          <p:cNvSpPr/>
          <p:nvPr/>
        </p:nvSpPr>
        <p:spPr bwMode="auto">
          <a:xfrm>
            <a:off x="369466" y="4294466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Reduces Rework and Scrap Rate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81DA5BCD-78CE-6ADE-1B5E-B68BC3D72B21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9D3B691D-AF2C-7383-7F00-578C85D8EF63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EA8645-BC81-8704-A679-309D979F1B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984504" y="2012058"/>
            <a:ext cx="2434281" cy="10310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ERP (e.g., Dynamics 365) for process and material consumption logs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ction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 to MES (e.g., Power Automate) for quality checks and operational data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Knowledge Base (e.g., SharePoint)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fo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r SOPs and compliance rules to apply pass/fail logic and detect deviations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1C5E114-D14C-B93A-65BB-4458FA54A2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41EA1CF6-FD2A-2948-97BD-50CA60B4D31E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EB506F5B-1CA4-BFF5-87AB-66FE23179FBD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2F81D6-179A-04D7-79E9-C65E7C9D74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064844"/>
            <a:ext cx="219982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MES  (e.g., Dynamics 365) for operator activity and inspection records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ERP (e.g., Dynamics 365) for material traceability data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Content Management System (e.g., SharePoint) for verification protocols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/>
              <a:ea typeface="+mn-ea"/>
              <a:cs typeface="Segoe Sans Display Semibold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813B49F-ADEF-C111-A3B8-43966077DF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B949DF52-5240-D6A2-EBBE-5E0533D647FE}"/>
              </a:ext>
            </a:extLst>
          </p:cNvPr>
          <p:cNvSpPr txBox="1"/>
          <p:nvPr/>
        </p:nvSpPr>
        <p:spPr>
          <a:xfrm>
            <a:off x="3223018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Ingests manufacturing system data to enable real-time visibility into production.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Sans Display Semibold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1100F9-F180-23F4-E8ED-21AE48B79773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Monitors SOP compliance to proactively identify process violations.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D12B39-5881-5B5D-35EB-B530B65278B0}"/>
              </a:ext>
            </a:extLst>
          </p:cNvPr>
          <p:cNvSpPr txBox="1"/>
          <p:nvPr/>
        </p:nvSpPr>
        <p:spPr>
          <a:xfrm>
            <a:off x="8990602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Cross-checks operator inputs with inspection reports to minimize rework and scrap from manual errors.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A0E9A26-60CE-E46D-C7CA-34007FD74D3F}"/>
              </a:ext>
            </a:extLst>
          </p:cNvPr>
          <p:cNvGrpSpPr/>
          <p:nvPr/>
        </p:nvGrpSpPr>
        <p:grpSpPr>
          <a:xfrm>
            <a:off x="8804381" y="4821670"/>
            <a:ext cx="2572262" cy="1659083"/>
            <a:chOff x="8804381" y="4821670"/>
            <a:chExt cx="2572262" cy="1659083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4C75E8DD-63D1-16D4-4F1B-3DC1EBECA921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AEA6898A-6052-3E0B-5C2B-5A769F71D7E3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99C0F44-44AC-F2B9-ABFF-4964FCD7AD0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821670"/>
              <a:ext cx="2199820" cy="103105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MES (e.g., Dynamics 365)  for inspection outcomes and real-time violations/ threshold breaches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Document Generation Tools (</a:t>
              </a:r>
              <a:r>
                <a:rPr kumimoji="0" lang="en-US" sz="7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e.g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, Word) for summary creation and archival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communication tools (e.g., Outlook) for alert distribution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2A0B506-BF28-4586-31D1-1467B123FF3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7E131C5-DE78-CFB1-F547-AD4CABFF6CC4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lt"/>
                  <a:cs typeface="Segoe Sans Display Semibold"/>
                </a:rPr>
                <a:t>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Automatically generates inspection summaries to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speed up corrective actions and improves audit readiness.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8F1B0BD-F153-1CF4-3CCF-9C9099C4B5E6}"/>
              </a:ext>
            </a:extLst>
          </p:cNvPr>
          <p:cNvGrpSpPr/>
          <p:nvPr/>
        </p:nvGrpSpPr>
        <p:grpSpPr>
          <a:xfrm>
            <a:off x="8532533" y="4098083"/>
            <a:ext cx="210652" cy="210652"/>
            <a:chOff x="8558978" y="4098083"/>
            <a:chExt cx="210652" cy="21065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AF6B829-9B26-D981-62A2-BFCA02A9E8E4}"/>
                </a:ext>
              </a:extLst>
            </p:cNvPr>
            <p:cNvSpPr/>
            <p:nvPr/>
          </p:nvSpPr>
          <p:spPr bwMode="auto">
            <a:xfrm rot="10800000">
              <a:off x="8558978" y="409808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F28EBF07-43CB-B218-74B0-D7C13F170847}"/>
                </a:ext>
              </a:extLst>
            </p:cNvPr>
            <p:cNvSpPr/>
            <p:nvPr/>
          </p:nvSpPr>
          <p:spPr bwMode="auto">
            <a:xfrm rot="13500000">
              <a:off x="8638937" y="4167165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5791F30-F1CC-AB51-878B-D25C39CD261A}"/>
              </a:ext>
            </a:extLst>
          </p:cNvPr>
          <p:cNvGrpSpPr/>
          <p:nvPr/>
        </p:nvGrpSpPr>
        <p:grpSpPr>
          <a:xfrm>
            <a:off x="5648740" y="4099406"/>
            <a:ext cx="210652" cy="210652"/>
            <a:chOff x="5683729" y="4099406"/>
            <a:chExt cx="210652" cy="21065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F67E221-0E43-E404-3D98-8B4D5EF58772}"/>
                </a:ext>
              </a:extLst>
            </p:cNvPr>
            <p:cNvSpPr/>
            <p:nvPr/>
          </p:nvSpPr>
          <p:spPr bwMode="auto">
            <a:xfrm rot="10800000">
              <a:off x="5683729" y="4099406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662C0E78-8DFA-8626-5FB4-AF67E299234B}"/>
                </a:ext>
              </a:extLst>
            </p:cNvPr>
            <p:cNvSpPr/>
            <p:nvPr/>
          </p:nvSpPr>
          <p:spPr bwMode="auto">
            <a:xfrm rot="13500000">
              <a:off x="5763688" y="4168488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6" name="Step 1 Top">
            <a:extLst>
              <a:ext uri="{FF2B5EF4-FFF2-40B4-BE49-F238E27FC236}">
                <a16:creationId xmlns:a16="http://schemas.microsoft.com/office/drawing/2014/main" id="{BACDCE3F-65FD-5152-C78A-901745DFC47E}"/>
              </a:ext>
            </a:extLst>
          </p:cNvPr>
          <p:cNvSpPr txBox="1">
            <a:spLocks/>
          </p:cNvSpPr>
          <p:nvPr/>
        </p:nvSpPr>
        <p:spPr>
          <a:xfrm>
            <a:off x="5946881" y="4275089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Triggers rework tasks or line hold decisions when thresholds are breached.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32D802-3A01-20FB-E677-44EAC627421F}"/>
              </a:ext>
            </a:extLst>
          </p:cNvPr>
          <p:cNvGrpSpPr/>
          <p:nvPr/>
        </p:nvGrpSpPr>
        <p:grpSpPr>
          <a:xfrm>
            <a:off x="5925714" y="4601096"/>
            <a:ext cx="2572262" cy="1879656"/>
            <a:chOff x="8804381" y="4601097"/>
            <a:chExt cx="2572262" cy="1879656"/>
          </a:xfrm>
        </p:grpSpPr>
        <p:sp>
          <p:nvSpPr>
            <p:cNvPr id="27" name="Text Placeholder 11">
              <a:extLst>
                <a:ext uri="{FF2B5EF4-FFF2-40B4-BE49-F238E27FC236}">
                  <a16:creationId xmlns:a16="http://schemas.microsoft.com/office/drawing/2014/main" id="{A5FD2635-87CF-CE15-648E-234862D3A54E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0" name="Text Placeholder 11">
              <a:extLst>
                <a:ext uri="{FF2B5EF4-FFF2-40B4-BE49-F238E27FC236}">
                  <a16:creationId xmlns:a16="http://schemas.microsoft.com/office/drawing/2014/main" id="{5ACD48D2-15DC-6DC4-0114-D95EE73D95ED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97FB8A-FB42-2604-4D87-7E334BE2E5C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601097"/>
              <a:ext cx="2199820" cy="14721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MES (e.g., Dynamics 365 Supply Chain) for real-time threshold breach detection and production line control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ERP (e.g., SAP or Dynamics 365) for rework task initiation and status tracking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endParaRP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Workflow Automation Platforms (e.g., Power Automate) for triggering hold/release decisions and notifying responsible teams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endParaRP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Segoe Sans Display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4F55581-86A4-4882-E9FF-F99B74311D8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125F7E-23AC-1364-9634-BE05153C3D7A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lt"/>
                  <a:cs typeface="Segoe Sans Display Semibold"/>
                </a:rPr>
                <a:t>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Automates corrective actions and controls production flow based on inspection thresholds, to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  <a:ea typeface="+mn-lt"/>
                  <a:cs typeface="Segoe Sans Display"/>
                </a:rPr>
                <a:t>p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revent further quality issues.</a:t>
              </a:r>
            </a:p>
          </p:txBody>
        </p:sp>
      </p:grpSp>
      <p:sp>
        <p:nvSpPr>
          <p:cNvPr id="35" name="Step 1 Title">
            <a:extLst>
              <a:ext uri="{FF2B5EF4-FFF2-40B4-BE49-F238E27FC236}">
                <a16:creationId xmlns:a16="http://schemas.microsoft.com/office/drawing/2014/main" id="{D59D0ECB-8BCA-E317-2BB3-A693079729EB}"/>
              </a:ext>
            </a:extLst>
          </p:cNvPr>
          <p:cNvSpPr txBox="1">
            <a:spLocks/>
          </p:cNvSpPr>
          <p:nvPr/>
        </p:nvSpPr>
        <p:spPr>
          <a:xfrm>
            <a:off x="5957464" y="3937172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5. Trigger rework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5A03EEA-CB35-A81E-AF3D-36CEC068A45E}"/>
              </a:ext>
            </a:extLst>
          </p:cNvPr>
          <p:cNvSpPr/>
          <p:nvPr/>
        </p:nvSpPr>
        <p:spPr bwMode="auto">
          <a:xfrm>
            <a:off x="365860" y="3432119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Reduces Inspection Time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328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4228C-8302-D9F0-B238-F16BF9895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02A696CD-7CA1-BE32-3734-22D29C627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7573FD11-00F0-ED77-3CDA-5455C4F680B1}"/>
              </a:ext>
            </a:extLst>
          </p:cNvPr>
          <p:cNvSpPr/>
          <p:nvPr/>
        </p:nvSpPr>
        <p:spPr>
          <a:xfrm>
            <a:off x="703320" y="4741378"/>
            <a:ext cx="3824707" cy="441375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highlight>
                <a:srgbClr val="FFFF00"/>
              </a:highlight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7C4BFFD1-88BF-FC45-94DD-35EC548FD319}"/>
              </a:ext>
            </a:extLst>
          </p:cNvPr>
          <p:cNvSpPr/>
          <p:nvPr/>
        </p:nvSpPr>
        <p:spPr>
          <a:xfrm>
            <a:off x="695994" y="1406658"/>
            <a:ext cx="3823283" cy="3266089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  <a:sym typeface="DM Sans Light"/>
              </a:rPr>
              <a:t>Key Considerations to Address</a:t>
            </a:r>
            <a:endParaRPr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Pulls quality, process,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DM Sans Light"/>
              </a:rPr>
              <a:t>and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material usage data from MES (e.g., Dynamics 365) and ERP (e.g., SAP) to structure inspection datasets</a:t>
            </a:r>
            <a:r>
              <a:rPr lang="en-US" sz="110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.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Applies SOP and compliance rules from Knowledge Base (e.g., SharePoint) against MES and ERP logs to detect deviations using pass/fail logic, triggering alerts when quality thresholds are breached.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Cross-verifies operator logs, traceability data, and SOP protocols using MES (e.g., Dynamics 365), ERP (e.g., Dynamics 365),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DM Sans Light"/>
              </a:rPr>
              <a:t>and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Content Management System (e.g., SharePoint), flagging discrepancies.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Routes alerts to supervisors exceeding risk thresholds, and generates inspection summaries, distributed via Collaboration Tools (e.g., Teams) in PDF or email format.</a:t>
            </a:r>
            <a:endParaRPr lang="en-US" sz="1050">
              <a:solidFill>
                <a:prstClr val="black"/>
              </a:solidFill>
              <a:ea typeface="+mn-lt"/>
              <a:cs typeface="+mn-lt"/>
            </a:endParaRP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latin typeface="Segoe Sans Display"/>
                <a:cs typeface="Segoe Sans Display"/>
              </a:rPr>
              <a:t>PII includes Operator identity (name, id, etc.)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8CD01-9FA4-8204-CB76-F5F040B304BD}"/>
              </a:ext>
            </a:extLst>
          </p:cNvPr>
          <p:cNvSpPr txBox="1"/>
          <p:nvPr/>
        </p:nvSpPr>
        <p:spPr>
          <a:xfrm>
            <a:off x="704165" y="4717539"/>
            <a:ext cx="128779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</a:rPr>
              <a:t>Agent-to-Agent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</a:rPr>
              <a:t>Workflow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8C205-0EEE-FE0D-C3B7-55F9C1292FF2}"/>
              </a:ext>
            </a:extLst>
          </p:cNvPr>
          <p:cNvSpPr txBox="1"/>
          <p:nvPr/>
        </p:nvSpPr>
        <p:spPr>
          <a:xfrm>
            <a:off x="2192407" y="4760261"/>
            <a:ext cx="2317639" cy="360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Production Schedule Optimizer Agent</a:t>
            </a:r>
          </a:p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cs typeface="Segoe Sans Display"/>
              </a:rPr>
              <a:t>Maintenance Prediction Agent</a:t>
            </a: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1FDD1BE9-EB00-80AE-D642-83FC02F2C27F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fontAlgn="base">
              <a:defRPr/>
            </a:pPr>
            <a:r>
              <a:rPr lang="en-GB" sz="1200">
                <a:solidFill>
                  <a:srgbClr val="0078D4"/>
                </a:solidFill>
                <a:latin typeface="Segoe Sans Display"/>
                <a:ea typeface="DM Sans 14pt"/>
                <a:cs typeface="Segoe Sans Display"/>
                <a:sym typeface="DM Sans"/>
              </a:rPr>
              <a:t>MANUFACTURING INDUSTRY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DM Sans 14pt"/>
              <a:cs typeface="Segoe Sans Display"/>
              <a:sym typeface="DM Sans"/>
            </a:endParaRP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1ACBF3B5-606C-AF99-82AC-8DE39FD6A987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8712">
              <a:buClr>
                <a:srgbClr val="000000"/>
              </a:buClr>
              <a:defRPr/>
            </a:pPr>
            <a:r>
              <a:rPr lang="en-US" sz="2400" b="1" kern="0">
                <a:solidFill>
                  <a:srgbClr val="000000"/>
                </a:solidFill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Manufacturing Inspector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Agent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/>
              <a:ea typeface="DM Sans 14pt ExtraLight"/>
              <a:cs typeface="Segoe Sans Display Semibold"/>
              <a:sym typeface="DM Sans Extra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7E9B7-620B-D9C7-3A6E-A2F63F3B0A64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tabLst>
                <a:tab pos="3992563" algn="l"/>
              </a:tabLst>
              <a:defRPr/>
            </a:pPr>
            <a:r>
              <a:rPr lang="en-US" sz="1400" b="1">
                <a:solidFill>
                  <a:prstClr val="black"/>
                </a:solidFill>
                <a:latin typeface="Aptos"/>
                <a:cs typeface="Segoe Sans Display Semibold"/>
              </a:rPr>
              <a:t>Inspects compliance, material usage, and documentation to flag deviations and improve quality.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722F193B-9D52-5D89-A44B-1286394C139F}"/>
              </a:ext>
            </a:extLst>
          </p:cNvPr>
          <p:cNvSpPr/>
          <p:nvPr/>
        </p:nvSpPr>
        <p:spPr>
          <a:xfrm>
            <a:off x="695994" y="5251384"/>
            <a:ext cx="3810867" cy="1454216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Agent will be hosted on Teams channel with Microsoft authentication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Compliance Officer, Supervisor, Manager will have  M365 license to access the agent,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ERP and MES systems would expose APIs or have connectors to  fetch supply, inventory, floor capacity. </a:t>
            </a:r>
          </a:p>
          <a:p>
            <a:pPr marL="171450" indent="-171450" fontAlgn="base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PDF, PPTX and DOCX are the supported knowledge in SharePoint. Dataverse knowledge can be max two with max 15 tables each.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  <a:sym typeface="DM Sans Light"/>
              </a:rPr>
              <a:t>Other dependent agents should be ready and discoverable to be associated with this agent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51D2B-CBAA-F687-D20A-AB03A8165F69}"/>
              </a:ext>
            </a:extLst>
          </p:cNvPr>
          <p:cNvSpPr/>
          <p:nvPr/>
        </p:nvSpPr>
        <p:spPr bwMode="auto">
          <a:xfrm>
            <a:off x="5810118" y="1972825"/>
            <a:ext cx="5042581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EF620-978C-4959-AABF-2AE6F8A8A0BD}"/>
              </a:ext>
            </a:extLst>
          </p:cNvPr>
          <p:cNvSpPr/>
          <p:nvPr/>
        </p:nvSpPr>
        <p:spPr bwMode="auto">
          <a:xfrm>
            <a:off x="5810118" y="4306661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BA1EBD-67EC-CDE7-A8FB-CFC4A2450DE7}"/>
              </a:ext>
            </a:extLst>
          </p:cNvPr>
          <p:cNvSpPr/>
          <p:nvPr/>
        </p:nvSpPr>
        <p:spPr bwMode="auto">
          <a:xfrm>
            <a:off x="6216342" y="2947724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B9CEA37-0845-2DC0-5327-7909DCD18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062024"/>
            <a:ext cx="303542" cy="3035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10A549-3927-6F3B-77A7-56648923B00B}"/>
              </a:ext>
            </a:extLst>
          </p:cNvPr>
          <p:cNvSpPr txBox="1"/>
          <p:nvPr/>
        </p:nvSpPr>
        <p:spPr>
          <a:xfrm>
            <a:off x="9688963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B40D7D-3E9F-B9CB-4AF6-9B88730317BA}"/>
              </a:ext>
            </a:extLst>
          </p:cNvPr>
          <p:cNvSpPr txBox="1"/>
          <p:nvPr/>
        </p:nvSpPr>
        <p:spPr>
          <a:xfrm>
            <a:off x="9422768" y="4756104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CAB1A99-826E-9189-5726-FFDAD5655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559007"/>
            <a:ext cx="252900" cy="22748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ED275C-69A0-1BBD-B1F2-429F693EF7A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6146366" y="4672747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875E31-DDB8-9C11-599A-064AB19DD758}"/>
              </a:ext>
            </a:extLst>
          </p:cNvPr>
          <p:cNvSpPr txBox="1"/>
          <p:nvPr/>
        </p:nvSpPr>
        <p:spPr>
          <a:xfrm>
            <a:off x="6264900" y="3423001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62B42F-AA7C-D623-C4DD-C0E86B117654}"/>
              </a:ext>
            </a:extLst>
          </p:cNvPr>
          <p:cNvSpPr/>
          <p:nvPr/>
        </p:nvSpPr>
        <p:spPr bwMode="auto">
          <a:xfrm>
            <a:off x="5810118" y="2845656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B628753-A09B-D006-9746-1AF8AE3AAC1B}"/>
              </a:ext>
            </a:extLst>
          </p:cNvPr>
          <p:cNvSpPr/>
          <p:nvPr/>
        </p:nvSpPr>
        <p:spPr bwMode="auto">
          <a:xfrm>
            <a:off x="5873677" y="3052837"/>
            <a:ext cx="1612232" cy="813863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2E058BF-4A1D-B7E5-4876-636F7F528330}"/>
              </a:ext>
            </a:extLst>
          </p:cNvPr>
          <p:cNvSpPr/>
          <p:nvPr/>
        </p:nvSpPr>
        <p:spPr bwMode="auto">
          <a:xfrm>
            <a:off x="9561481" y="3168673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7EDA7C-1408-151C-6FC4-959F429ED29F}"/>
              </a:ext>
            </a:extLst>
          </p:cNvPr>
          <p:cNvSpPr txBox="1"/>
          <p:nvPr/>
        </p:nvSpPr>
        <p:spPr>
          <a:xfrm>
            <a:off x="6513359" y="3059775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75BA49-C454-20A4-18B1-05B3D7860615}"/>
              </a:ext>
            </a:extLst>
          </p:cNvPr>
          <p:cNvSpPr txBox="1"/>
          <p:nvPr/>
        </p:nvSpPr>
        <p:spPr>
          <a:xfrm>
            <a:off x="9700159" y="3177645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868BEC7-0AA0-AFBB-80E2-771B65E411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66053" y="3542960"/>
            <a:ext cx="227480" cy="22748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C89A8BE-8CB2-C08C-E2B4-2EADF642C469}"/>
              </a:ext>
            </a:extLst>
          </p:cNvPr>
          <p:cNvSpPr txBox="1"/>
          <p:nvPr/>
        </p:nvSpPr>
        <p:spPr>
          <a:xfrm>
            <a:off x="5858463" y="2001150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86EE814D-A3BF-447E-307B-C05EAC4F00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D69E320-FB90-04DF-975A-74B489C47D7A}"/>
              </a:ext>
            </a:extLst>
          </p:cNvPr>
          <p:cNvSpPr txBox="1"/>
          <p:nvPr/>
        </p:nvSpPr>
        <p:spPr>
          <a:xfrm>
            <a:off x="6299162" y="4521678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9a. Agent logs are displayed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B74ECB-A721-91F0-26A9-A09B7E538FB5}"/>
              </a:ext>
            </a:extLst>
          </p:cNvPr>
          <p:cNvSpPr/>
          <p:nvPr/>
        </p:nvSpPr>
        <p:spPr bwMode="auto">
          <a:xfrm>
            <a:off x="7324829" y="4385058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E3F4C4A6-A5C2-0460-F466-C3FA2275D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5798" y="4430604"/>
            <a:ext cx="390341" cy="390341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B46283A7-909D-3C93-05B0-8EC5287389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8005" y="4430604"/>
            <a:ext cx="390341" cy="39034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48FF10B-B4F5-6E7A-40E8-C500A1B85148}"/>
              </a:ext>
            </a:extLst>
          </p:cNvPr>
          <p:cNvSpPr txBox="1"/>
          <p:nvPr/>
        </p:nvSpPr>
        <p:spPr>
          <a:xfrm>
            <a:off x="8423777" y="4808599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AD8C988-DEE0-4572-2350-EC7B06D410A9}"/>
              </a:ext>
            </a:extLst>
          </p:cNvPr>
          <p:cNvSpPr/>
          <p:nvPr/>
        </p:nvSpPr>
        <p:spPr bwMode="auto">
          <a:xfrm>
            <a:off x="7717579" y="305283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AE3890-7344-2DDB-6C57-11B07D82964F}"/>
              </a:ext>
            </a:extLst>
          </p:cNvPr>
          <p:cNvSpPr txBox="1"/>
          <p:nvPr/>
        </p:nvSpPr>
        <p:spPr>
          <a:xfrm>
            <a:off x="8113746" y="3091581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0A961F01-C5BE-9482-E420-7765C3FD3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3594" y="3204246"/>
            <a:ext cx="390593" cy="39059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44F7EE6-312B-CCDF-E7CD-9B4996FE8140}"/>
              </a:ext>
            </a:extLst>
          </p:cNvPr>
          <p:cNvSpPr txBox="1"/>
          <p:nvPr/>
        </p:nvSpPr>
        <p:spPr>
          <a:xfrm>
            <a:off x="7815206" y="3631374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BF31B7-2F19-EADE-5DB5-B0CCCE35BF1D}"/>
              </a:ext>
            </a:extLst>
          </p:cNvPr>
          <p:cNvSpPr txBox="1"/>
          <p:nvPr/>
        </p:nvSpPr>
        <p:spPr>
          <a:xfrm>
            <a:off x="8534343" y="3592902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9C89EF22-E630-7265-C7A5-A0C9C5E8E2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28878" y="3204246"/>
            <a:ext cx="390593" cy="39059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5CFAC9D8-212A-F3F2-8369-C2810110E5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90237" y="3301615"/>
            <a:ext cx="227480" cy="22748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4E6527EF-C377-1D6D-2263-0C5FE1039093}"/>
              </a:ext>
            </a:extLst>
          </p:cNvPr>
          <p:cNvSpPr/>
          <p:nvPr/>
        </p:nvSpPr>
        <p:spPr bwMode="auto">
          <a:xfrm>
            <a:off x="11195364" y="2464039"/>
            <a:ext cx="791117" cy="213364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2498CA-44B6-D018-05DF-55B1FD3B3767}"/>
              </a:ext>
            </a:extLst>
          </p:cNvPr>
          <p:cNvSpPr txBox="1"/>
          <p:nvPr/>
        </p:nvSpPr>
        <p:spPr>
          <a:xfrm>
            <a:off x="11287238" y="2940119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Quality Assurance Manager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2DC905-4AAE-2AA5-73E4-867A8DC5BA38}"/>
              </a:ext>
            </a:extLst>
          </p:cNvPr>
          <p:cNvSpPr txBox="1"/>
          <p:nvPr/>
        </p:nvSpPr>
        <p:spPr>
          <a:xfrm>
            <a:off x="11287238" y="3635447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Manufacturing Supervisor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A84BB-38DC-BFC4-6591-A6EDB0CEB0D5}"/>
              </a:ext>
            </a:extLst>
          </p:cNvPr>
          <p:cNvSpPr txBox="1"/>
          <p:nvPr/>
        </p:nvSpPr>
        <p:spPr>
          <a:xfrm>
            <a:off x="11287238" y="4330773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Compliance Officer</a:t>
            </a:r>
          </a:p>
        </p:txBody>
      </p:sp>
      <p:pic>
        <p:nvPicPr>
          <p:cNvPr id="65" name="Graphic 64" descr="Office worker female outline">
            <a:extLst>
              <a:ext uri="{FF2B5EF4-FFF2-40B4-BE49-F238E27FC236}">
                <a16:creationId xmlns:a16="http://schemas.microsoft.com/office/drawing/2014/main" id="{2A2DAD65-6ACB-A431-A2BD-7CAB990CF07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2839" y="3232033"/>
            <a:ext cx="296166" cy="296166"/>
          </a:xfrm>
          <a:prstGeom prst="rect">
            <a:avLst/>
          </a:prstGeom>
        </p:spPr>
      </p:pic>
      <p:pic>
        <p:nvPicPr>
          <p:cNvPr id="66" name="Graphic 65" descr="Office worker male outline">
            <a:extLst>
              <a:ext uri="{FF2B5EF4-FFF2-40B4-BE49-F238E27FC236}">
                <a16:creationId xmlns:a16="http://schemas.microsoft.com/office/drawing/2014/main" id="{4A551EED-0485-8AB1-92F2-D9C4F1F1A3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442838" y="2536703"/>
            <a:ext cx="296168" cy="296168"/>
          </a:xfrm>
          <a:prstGeom prst="rect">
            <a:avLst/>
          </a:prstGeom>
        </p:spPr>
      </p:pic>
      <p:pic>
        <p:nvPicPr>
          <p:cNvPr id="67" name="Graphic 66" descr="Office worker female outline">
            <a:extLst>
              <a:ext uri="{FF2B5EF4-FFF2-40B4-BE49-F238E27FC236}">
                <a16:creationId xmlns:a16="http://schemas.microsoft.com/office/drawing/2014/main" id="{3CE96510-3FA2-C1E6-5FB0-DBE9B40A52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2839" y="3927361"/>
            <a:ext cx="296166" cy="29616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05F617B-638B-1F15-B95F-28546279EC95}"/>
              </a:ext>
            </a:extLst>
          </p:cNvPr>
          <p:cNvSpPr txBox="1"/>
          <p:nvPr/>
        </p:nvSpPr>
        <p:spPr>
          <a:xfrm>
            <a:off x="11215147" y="2269799"/>
            <a:ext cx="751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15BAC0-CDDD-0C77-9E34-7525D838F961}"/>
              </a:ext>
            </a:extLst>
          </p:cNvPr>
          <p:cNvSpPr/>
          <p:nvPr/>
        </p:nvSpPr>
        <p:spPr bwMode="auto">
          <a:xfrm>
            <a:off x="4592608" y="2392910"/>
            <a:ext cx="911845" cy="49050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1207706-381F-DA71-0E28-58B2A2CDC4F6}"/>
              </a:ext>
            </a:extLst>
          </p:cNvPr>
          <p:cNvSpPr/>
          <p:nvPr/>
        </p:nvSpPr>
        <p:spPr bwMode="auto">
          <a:xfrm>
            <a:off x="4730211" y="2474217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B94F210-50BF-5E13-3CA4-90DB3FE7CCEA}"/>
              </a:ext>
            </a:extLst>
          </p:cNvPr>
          <p:cNvSpPr/>
          <p:nvPr/>
        </p:nvSpPr>
        <p:spPr bwMode="auto">
          <a:xfrm>
            <a:off x="4726374" y="2669288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FE75D72-7C4E-D3CA-A56B-889216E77143}"/>
              </a:ext>
            </a:extLst>
          </p:cNvPr>
          <p:cNvSpPr txBox="1"/>
          <p:nvPr/>
        </p:nvSpPr>
        <p:spPr>
          <a:xfrm>
            <a:off x="4739160" y="2701150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ERP System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C1549C9-59AB-B9A2-0FE2-5E21A573BFE4}"/>
              </a:ext>
            </a:extLst>
          </p:cNvPr>
          <p:cNvSpPr txBox="1"/>
          <p:nvPr/>
        </p:nvSpPr>
        <p:spPr>
          <a:xfrm>
            <a:off x="4742997" y="2506079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MES System</a:t>
            </a: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C4E0497-B9CD-2B12-6D4D-75D1C448031F}"/>
              </a:ext>
            </a:extLst>
          </p:cNvPr>
          <p:cNvCxnSpPr>
            <a:cxnSpLocks/>
            <a:stCxn id="47" idx="1"/>
            <a:endCxn id="40" idx="0"/>
          </p:cNvCxnSpPr>
          <p:nvPr/>
        </p:nvCxnSpPr>
        <p:spPr>
          <a:xfrm rot="10800000" flipV="1">
            <a:off x="6679793" y="2415701"/>
            <a:ext cx="1350736" cy="637136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D7F6385-37FB-D500-17BE-7E8E8F2A5BD7}"/>
              </a:ext>
            </a:extLst>
          </p:cNvPr>
          <p:cNvSpPr txBox="1"/>
          <p:nvPr/>
        </p:nvSpPr>
        <p:spPr>
          <a:xfrm>
            <a:off x="7066692" y="2277364"/>
            <a:ext cx="79026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5a. Invokes action</a:t>
            </a:r>
          </a:p>
        </p:txBody>
      </p:sp>
      <p:sp>
        <p:nvSpPr>
          <p:cNvPr id="87" name="Left Brace 86">
            <a:extLst>
              <a:ext uri="{FF2B5EF4-FFF2-40B4-BE49-F238E27FC236}">
                <a16:creationId xmlns:a16="http://schemas.microsoft.com/office/drawing/2014/main" id="{F08D8BC1-8AB1-559F-84FA-55474333289F}"/>
              </a:ext>
            </a:extLst>
          </p:cNvPr>
          <p:cNvSpPr/>
          <p:nvPr/>
        </p:nvSpPr>
        <p:spPr>
          <a:xfrm>
            <a:off x="7410217" y="4050060"/>
            <a:ext cx="71051" cy="208477"/>
          </a:xfrm>
          <a:prstGeom prst="leftBrac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CEABA7B7-9760-A2D4-F54D-DE1AC412FDB8}"/>
              </a:ext>
            </a:extLst>
          </p:cNvPr>
          <p:cNvCxnSpPr>
            <a:cxnSpLocks/>
            <a:stCxn id="45" idx="2"/>
            <a:endCxn id="87" idx="1"/>
          </p:cNvCxnSpPr>
          <p:nvPr/>
        </p:nvCxnSpPr>
        <p:spPr>
          <a:xfrm rot="16200000" flipH="1">
            <a:off x="6853076" y="3597157"/>
            <a:ext cx="383859" cy="730424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1D5F07AE-9655-D4A9-19F6-4B001DFFC469}"/>
              </a:ext>
            </a:extLst>
          </p:cNvPr>
          <p:cNvSpPr txBox="1"/>
          <p:nvPr/>
        </p:nvSpPr>
        <p:spPr>
          <a:xfrm>
            <a:off x="6602252" y="3936747"/>
            <a:ext cx="9637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7. Generates summary with flagged deviations</a:t>
            </a:r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9CE43BEF-2FCB-9A06-C7A2-70E39046DDB8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7464926" y="3596334"/>
            <a:ext cx="2539052" cy="476672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E322CCD4-DBA6-E0DC-07C8-6981FD2D97A1}"/>
              </a:ext>
            </a:extLst>
          </p:cNvPr>
          <p:cNvSpPr txBox="1"/>
          <p:nvPr/>
        </p:nvSpPr>
        <p:spPr>
          <a:xfrm>
            <a:off x="8534343" y="3949948"/>
            <a:ext cx="144770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When confidence &gt;= 0.8, sends alerts and notify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DA4DC81F-5563-B6E3-F599-41AAAF66BFE1}"/>
              </a:ext>
            </a:extLst>
          </p:cNvPr>
          <p:cNvCxnSpPr>
            <a:cxnSpLocks/>
          </p:cNvCxnSpPr>
          <p:nvPr/>
        </p:nvCxnSpPr>
        <p:spPr>
          <a:xfrm flipV="1">
            <a:off x="7457725" y="3785010"/>
            <a:ext cx="3737638" cy="444884"/>
          </a:xfrm>
          <a:prstGeom prst="bentConnector3">
            <a:avLst>
              <a:gd name="adj1" fmla="val 93642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98E20F47-A2CC-053A-AC91-E9B16E9855E9}"/>
              </a:ext>
            </a:extLst>
          </p:cNvPr>
          <p:cNvSpPr txBox="1"/>
          <p:nvPr/>
        </p:nvSpPr>
        <p:spPr>
          <a:xfrm>
            <a:off x="8456311" y="4126191"/>
            <a:ext cx="173907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7b. When confidence score &lt;0.8, sends for manual review</a:t>
            </a: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381B8C17-34B1-840D-5F96-3A02BC53C63D}"/>
              </a:ext>
            </a:extLst>
          </p:cNvPr>
          <p:cNvCxnSpPr>
            <a:cxnSpLocks/>
            <a:stCxn id="24" idx="2"/>
            <a:endCxn id="61" idx="2"/>
          </p:cNvCxnSpPr>
          <p:nvPr/>
        </p:nvCxnSpPr>
        <p:spPr>
          <a:xfrm rot="5400000" flipH="1" flipV="1">
            <a:off x="8711016" y="1906581"/>
            <a:ext cx="188805" cy="5571007"/>
          </a:xfrm>
          <a:prstGeom prst="bentConnector3">
            <a:avLst>
              <a:gd name="adj1" fmla="val -21980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0E2A2CC-722E-181E-3650-35C85235F587}"/>
              </a:ext>
            </a:extLst>
          </p:cNvPr>
          <p:cNvSpPr txBox="1"/>
          <p:nvPr/>
        </p:nvSpPr>
        <p:spPr>
          <a:xfrm>
            <a:off x="7899133" y="5077530"/>
            <a:ext cx="211237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9b. Logged entries are reviewed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3B169CD-7006-7C92-3C95-6D30701922C7}"/>
              </a:ext>
            </a:extLst>
          </p:cNvPr>
          <p:cNvCxnSpPr>
            <a:cxnSpLocks/>
          </p:cNvCxnSpPr>
          <p:nvPr/>
        </p:nvCxnSpPr>
        <p:spPr>
          <a:xfrm>
            <a:off x="5929834" y="2273487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3F5843A-5FBB-01FE-4323-CBDCAFCB222D}"/>
              </a:ext>
            </a:extLst>
          </p:cNvPr>
          <p:cNvSpPr txBox="1"/>
          <p:nvPr/>
        </p:nvSpPr>
        <p:spPr>
          <a:xfrm>
            <a:off x="6138204" y="2184011"/>
            <a:ext cx="5995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err="1"/>
              <a:t>Deviation_confidence</a:t>
            </a:r>
            <a:endParaRPr lang="en-US" sz="5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EF19576-956C-C14C-285C-7AEE5571BF4F}"/>
              </a:ext>
            </a:extLst>
          </p:cNvPr>
          <p:cNvSpPr txBox="1"/>
          <p:nvPr/>
        </p:nvSpPr>
        <p:spPr>
          <a:xfrm>
            <a:off x="6769401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5D90610-C1AC-5956-E423-AB726E89FF1C}"/>
              </a:ext>
            </a:extLst>
          </p:cNvPr>
          <p:cNvSpPr txBox="1"/>
          <p:nvPr/>
        </p:nvSpPr>
        <p:spPr>
          <a:xfrm>
            <a:off x="5874410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6EFF4F0-16A4-7962-41CB-B6C5E9196B43}"/>
              </a:ext>
            </a:extLst>
          </p:cNvPr>
          <p:cNvSpPr txBox="1"/>
          <p:nvPr/>
        </p:nvSpPr>
        <p:spPr>
          <a:xfrm>
            <a:off x="5981248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5745408-89D7-3B94-CE9B-C6F50450D191}"/>
              </a:ext>
            </a:extLst>
          </p:cNvPr>
          <p:cNvSpPr txBox="1"/>
          <p:nvPr/>
        </p:nvSpPr>
        <p:spPr>
          <a:xfrm>
            <a:off x="6876239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pic>
        <p:nvPicPr>
          <p:cNvPr id="119" name="Picture 118" descr="A blue rectangle with white text">
            <a:extLst>
              <a:ext uri="{FF2B5EF4-FFF2-40B4-BE49-F238E27FC236}">
                <a16:creationId xmlns:a16="http://schemas.microsoft.com/office/drawing/2014/main" id="{43600CD6-1423-DC28-2DCD-6DB948362B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3" y="3440379"/>
            <a:ext cx="114530" cy="79905"/>
          </a:xfrm>
          <a:prstGeom prst="rect">
            <a:avLst/>
          </a:prstGeom>
        </p:spPr>
      </p:pic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5C69B231-60E5-EBE2-073E-6F541A24BDCA}"/>
              </a:ext>
            </a:extLst>
          </p:cNvPr>
          <p:cNvCxnSpPr>
            <a:cxnSpLocks/>
            <a:stCxn id="69" idx="2"/>
          </p:cNvCxnSpPr>
          <p:nvPr/>
        </p:nvCxnSpPr>
        <p:spPr>
          <a:xfrm rot="16200000" flipH="1">
            <a:off x="5167117" y="2764825"/>
            <a:ext cx="572168" cy="809340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82254978-F9A7-4759-4BE4-64338CE127D4}"/>
              </a:ext>
            </a:extLst>
          </p:cNvPr>
          <p:cNvSpPr txBox="1"/>
          <p:nvPr/>
        </p:nvSpPr>
        <p:spPr>
          <a:xfrm>
            <a:off x="5039439" y="3196374"/>
            <a:ext cx="79026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1. Real time syncs finance, supply, inventory, and floor capacity</a:t>
            </a:r>
          </a:p>
        </p:txBody>
      </p: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08D85D02-BC4D-F3EF-F009-5DDC57C41375}"/>
              </a:ext>
            </a:extLst>
          </p:cNvPr>
          <p:cNvCxnSpPr>
            <a:cxnSpLocks/>
            <a:stCxn id="45" idx="0"/>
          </p:cNvCxnSpPr>
          <p:nvPr/>
        </p:nvCxnSpPr>
        <p:spPr>
          <a:xfrm rot="5400000" flipH="1" flipV="1">
            <a:off x="7280187" y="2899552"/>
            <a:ext cx="43015" cy="1243803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53EE3FD1-9D4A-F710-B1FA-4363F24F62E7}"/>
              </a:ext>
            </a:extLst>
          </p:cNvPr>
          <p:cNvSpPr txBox="1"/>
          <p:nvPr/>
        </p:nvSpPr>
        <p:spPr>
          <a:xfrm>
            <a:off x="7321059" y="3304376"/>
            <a:ext cx="5740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ERP and MES data pushed</a:t>
            </a:r>
          </a:p>
        </p:txBody>
      </p: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51CA5378-CD15-1CC0-B3A2-100E08112E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81271" y="3124785"/>
            <a:ext cx="236309" cy="438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558AFF15-4A99-E011-B3C8-0CDEE6E5A729}"/>
              </a:ext>
            </a:extLst>
          </p:cNvPr>
          <p:cNvSpPr txBox="1"/>
          <p:nvPr/>
        </p:nvSpPr>
        <p:spPr>
          <a:xfrm>
            <a:off x="7261461" y="2861731"/>
            <a:ext cx="65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Equipment specific thresholds are loaded</a:t>
            </a:r>
          </a:p>
        </p:txBody>
      </p: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55F49875-CC3B-344E-B9BF-480D70E79883}"/>
              </a:ext>
            </a:extLst>
          </p:cNvPr>
          <p:cNvCxnSpPr>
            <a:cxnSpLocks/>
            <a:stCxn id="45" idx="3"/>
            <a:endCxn id="58" idx="2"/>
          </p:cNvCxnSpPr>
          <p:nvPr/>
        </p:nvCxnSpPr>
        <p:spPr>
          <a:xfrm>
            <a:off x="6793533" y="3656700"/>
            <a:ext cx="2130641" cy="90090"/>
          </a:xfrm>
          <a:prstGeom prst="bentConnector4">
            <a:avLst>
              <a:gd name="adj1" fmla="val 2819"/>
              <a:gd name="adj2" fmla="val 274066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690FD4-E2C1-FD43-7A62-23C584AD0AC5}"/>
              </a:ext>
            </a:extLst>
          </p:cNvPr>
          <p:cNvSpPr txBox="1"/>
          <p:nvPr/>
        </p:nvSpPr>
        <p:spPr>
          <a:xfrm>
            <a:off x="7101726" y="3798922"/>
            <a:ext cx="107007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SOPs are periodically updated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C55A435-D984-D41C-97D5-25ACCB962B3F}"/>
              </a:ext>
            </a:extLst>
          </p:cNvPr>
          <p:cNvCxnSpPr>
            <a:cxnSpLocks/>
            <a:endCxn id="47" idx="2"/>
          </p:cNvCxnSpPr>
          <p:nvPr/>
        </p:nvCxnSpPr>
        <p:spPr>
          <a:xfrm rot="5400000" flipH="1" flipV="1">
            <a:off x="7923243" y="2823869"/>
            <a:ext cx="515453" cy="300877"/>
          </a:xfrm>
          <a:prstGeom prst="bentConnector3">
            <a:avLst>
              <a:gd name="adj1" fmla="val 73062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69A78F-C330-5FB2-E181-00E80ADA5889}"/>
              </a:ext>
            </a:extLst>
          </p:cNvPr>
          <p:cNvSpPr txBox="1"/>
          <p:nvPr/>
        </p:nvSpPr>
        <p:spPr>
          <a:xfrm>
            <a:off x="7961004" y="2906051"/>
            <a:ext cx="83797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Triggers topic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18CA21F-2BBE-7D94-9942-AC189890FDAC}"/>
              </a:ext>
            </a:extLst>
          </p:cNvPr>
          <p:cNvCxnSpPr>
            <a:cxnSpLocks/>
            <a:endCxn id="45" idx="1"/>
          </p:cNvCxnSpPr>
          <p:nvPr/>
        </p:nvCxnSpPr>
        <p:spPr>
          <a:xfrm rot="10800000" flipV="1">
            <a:off x="6566053" y="3328432"/>
            <a:ext cx="12700" cy="328268"/>
          </a:xfrm>
          <a:prstGeom prst="bentConnector3">
            <a:avLst>
              <a:gd name="adj1" fmla="val 1354843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3EBA37E-A976-A08E-8CCF-421963DD6BD5}"/>
              </a:ext>
            </a:extLst>
          </p:cNvPr>
          <p:cNvSpPr txBox="1"/>
          <p:nvPr/>
        </p:nvSpPr>
        <p:spPr>
          <a:xfrm>
            <a:off x="5891755" y="3511475"/>
            <a:ext cx="5161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5b. Generates deviation rationale and include properties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C12B74-F11B-281F-A050-5AFF895BE4C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0446474" y="3382504"/>
            <a:ext cx="748889" cy="6445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91E482D-155D-5EE3-26CE-2EA02A01BAB8}"/>
              </a:ext>
            </a:extLst>
          </p:cNvPr>
          <p:cNvSpPr txBox="1"/>
          <p:nvPr/>
        </p:nvSpPr>
        <p:spPr>
          <a:xfrm>
            <a:off x="10504388" y="3107802"/>
            <a:ext cx="639568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8. Alerts and sends for review via Teams channel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3712AA-FDC0-2E2D-2D44-78D0535CDEDE}"/>
              </a:ext>
            </a:extLst>
          </p:cNvPr>
          <p:cNvSpPr txBox="1"/>
          <p:nvPr/>
        </p:nvSpPr>
        <p:spPr>
          <a:xfrm>
            <a:off x="9163569" y="2422577"/>
            <a:ext cx="120354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9c. Updates the threshold and instructions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81FBC-A6D2-9F76-CA9C-8D932F046A04}"/>
              </a:ext>
            </a:extLst>
          </p:cNvPr>
          <p:cNvSpPr txBox="1"/>
          <p:nvPr/>
        </p:nvSpPr>
        <p:spPr>
          <a:xfrm>
            <a:off x="8997538" y="3130667"/>
            <a:ext cx="37821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"/>
              <a:t>Threshold</a:t>
            </a:r>
            <a:r>
              <a:rPr lang="en-US" sz="500"/>
              <a:t> </a:t>
            </a:r>
          </a:p>
          <a:p>
            <a:pPr algn="ctr"/>
            <a:r>
              <a:rPr lang="en-US" sz="300"/>
              <a:t>Profiles</a:t>
            </a:r>
            <a:endParaRPr lang="en-US" sz="500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9DEAAA1-5C14-4064-C1FE-4216D3AA7ED3}"/>
              </a:ext>
            </a:extLst>
          </p:cNvPr>
          <p:cNvCxnSpPr>
            <a:cxnSpLocks/>
            <a:endCxn id="45" idx="1"/>
          </p:cNvCxnSpPr>
          <p:nvPr/>
        </p:nvCxnSpPr>
        <p:spPr>
          <a:xfrm rot="10800000" flipV="1">
            <a:off x="6566053" y="3328432"/>
            <a:ext cx="12700" cy="328268"/>
          </a:xfrm>
          <a:prstGeom prst="bentConnector3">
            <a:avLst>
              <a:gd name="adj1" fmla="val 1333331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CF82F5E-8600-0AB2-F01B-9E87D117FB33}"/>
              </a:ext>
            </a:extLst>
          </p:cNvPr>
          <p:cNvSpPr/>
          <p:nvPr/>
        </p:nvSpPr>
        <p:spPr bwMode="auto">
          <a:xfrm>
            <a:off x="4586995" y="3861640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D262436-0F2D-FCAC-2714-DD4179D10A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43858" y="4819185"/>
            <a:ext cx="227480" cy="2274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068C8B9-C26D-C412-9F7C-E943E3F03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3858" y="4226489"/>
            <a:ext cx="227480" cy="22748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1DD77DA-0FFB-06C5-E06F-BE7D4F659F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643858" y="3930140"/>
            <a:ext cx="227481" cy="227481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5F473A3-E60B-6D6C-7930-F79A65C715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1148" y="5437301"/>
            <a:ext cx="252900" cy="22748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BF572EB-900B-04DC-CCB8-E53DEB0307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3858" y="5733648"/>
            <a:ext cx="227480" cy="2274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698CC6F-EF06-20F6-5225-654A2D29C48A}"/>
              </a:ext>
            </a:extLst>
          </p:cNvPr>
          <p:cNvSpPr txBox="1"/>
          <p:nvPr/>
        </p:nvSpPr>
        <p:spPr>
          <a:xfrm>
            <a:off x="4975727" y="4005408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1697C7-C655-D494-6337-7F197055D24E}"/>
              </a:ext>
            </a:extLst>
          </p:cNvPr>
          <p:cNvSpPr txBox="1"/>
          <p:nvPr/>
        </p:nvSpPr>
        <p:spPr>
          <a:xfrm>
            <a:off x="5144686" y="4301757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AE1920-1463-4EB3-CFE8-33BF6074BF3B}"/>
              </a:ext>
            </a:extLst>
          </p:cNvPr>
          <p:cNvSpPr txBox="1"/>
          <p:nvPr/>
        </p:nvSpPr>
        <p:spPr>
          <a:xfrm>
            <a:off x="4986614" y="4893929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B59261-C23B-FD5E-B58B-EE4FB3B9E2A9}"/>
              </a:ext>
            </a:extLst>
          </p:cNvPr>
          <p:cNvSpPr txBox="1"/>
          <p:nvPr/>
        </p:nvSpPr>
        <p:spPr>
          <a:xfrm>
            <a:off x="4922358" y="5512045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EFD291-D7F9-9194-B69A-8BA318C49F91}"/>
              </a:ext>
            </a:extLst>
          </p:cNvPr>
          <p:cNvSpPr txBox="1"/>
          <p:nvPr/>
        </p:nvSpPr>
        <p:spPr>
          <a:xfrm>
            <a:off x="5038783" y="5808392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13C24D-E5AB-4AE1-1105-A713EB07742D}"/>
              </a:ext>
            </a:extLst>
          </p:cNvPr>
          <p:cNvSpPr txBox="1"/>
          <p:nvPr/>
        </p:nvSpPr>
        <p:spPr>
          <a:xfrm>
            <a:off x="4759697" y="3708318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80429160-5EA0-6CD6-8D91-550C264637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1148" y="5115533"/>
            <a:ext cx="252900" cy="2529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2B841FC3-B5C4-9C59-D9B8-F1A27F21B1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43858" y="4522837"/>
            <a:ext cx="227480" cy="22748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7960A35A-601C-7B04-9626-8FB0D7D857F8}"/>
              </a:ext>
            </a:extLst>
          </p:cNvPr>
          <p:cNvSpPr txBox="1"/>
          <p:nvPr/>
        </p:nvSpPr>
        <p:spPr>
          <a:xfrm>
            <a:off x="5132616" y="4598105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5724AAE-1A02-DD26-328E-DC6E2BF12401}"/>
              </a:ext>
            </a:extLst>
          </p:cNvPr>
          <p:cNvSpPr txBox="1"/>
          <p:nvPr/>
        </p:nvSpPr>
        <p:spPr>
          <a:xfrm>
            <a:off x="5110421" y="5203511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E3B800B7-9B1F-057F-5DFF-2539839EDC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43858" y="6029995"/>
            <a:ext cx="227480" cy="22748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8225349B-8B49-FC8E-CB2B-F5F424936130}"/>
              </a:ext>
            </a:extLst>
          </p:cNvPr>
          <p:cNvSpPr txBox="1"/>
          <p:nvPr/>
        </p:nvSpPr>
        <p:spPr>
          <a:xfrm>
            <a:off x="5038783" y="6104739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2BBB062-4B10-527A-D5CC-F5DCD4DC3120}"/>
              </a:ext>
            </a:extLst>
          </p:cNvPr>
          <p:cNvCxnSpPr>
            <a:cxnSpLocks/>
          </p:cNvCxnSpPr>
          <p:nvPr/>
        </p:nvCxnSpPr>
        <p:spPr>
          <a:xfrm flipH="1">
            <a:off x="8523695" y="2581048"/>
            <a:ext cx="2671668" cy="1975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70">
            <a:extLst>
              <a:ext uri="{FF2B5EF4-FFF2-40B4-BE49-F238E27FC236}">
                <a16:creationId xmlns:a16="http://schemas.microsoft.com/office/drawing/2014/main" id="{D5A4CF35-1258-A36D-993E-85353C5F76E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48128" y="3182184"/>
            <a:ext cx="228600" cy="2286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986A2A3-16E9-FC4B-5E6C-9681E8167ADA}"/>
              </a:ext>
            </a:extLst>
          </p:cNvPr>
          <p:cNvSpPr txBox="1"/>
          <p:nvPr/>
        </p:nvSpPr>
        <p:spPr>
          <a:xfrm>
            <a:off x="6538256" y="3385997"/>
            <a:ext cx="24834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6B4C33A7-2917-16FB-1BB7-36D450CE443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979786" y="3182184"/>
            <a:ext cx="228600" cy="2286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4E9DDD0D-63C6-6924-7749-E9138E2DC842}"/>
              </a:ext>
            </a:extLst>
          </p:cNvPr>
          <p:cNvSpPr txBox="1"/>
          <p:nvPr/>
        </p:nvSpPr>
        <p:spPr>
          <a:xfrm>
            <a:off x="6921008" y="3385997"/>
            <a:ext cx="34615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Connector</a:t>
            </a:r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F65FF018-59B0-2A8D-D9EE-0EA9120F9B0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75465" y="3182184"/>
            <a:ext cx="228600" cy="2286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0777B7E4-D5F7-2B3E-93D3-6BAFC7844C15}"/>
              </a:ext>
            </a:extLst>
          </p:cNvPr>
          <p:cNvSpPr txBox="1"/>
          <p:nvPr/>
        </p:nvSpPr>
        <p:spPr>
          <a:xfrm>
            <a:off x="6016687" y="3385997"/>
            <a:ext cx="34615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Rest API</a:t>
            </a:r>
          </a:p>
        </p:txBody>
      </p:sp>
    </p:spTree>
    <p:extLst>
      <p:ext uri="{BB962C8B-B14F-4D97-AF65-F5344CB8AC3E}">
        <p14:creationId xmlns:p14="http://schemas.microsoft.com/office/powerpoint/2010/main" val="36394135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E2D030-F90D-4E61-91A5-0C4DE773E33C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f4aa7a8-f214-4e5b-8210-f35866a47391"/>
    <ds:schemaRef ds:uri="b89df779-34ae-475b-8f68-1e14ad50874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9C160F-0D9F-40FE-88C7-7335EA224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A95804-AD5C-431F-8529-7DC23F5A5B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1275</Words>
  <Application>Microsoft Office PowerPoint</Application>
  <PresentationFormat>Widescreen</PresentationFormat>
  <Paragraphs>155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2025-06-30T09:05:46Z</dcterms:created>
  <dcterms:modified xsi:type="dcterms:W3CDTF">2025-07-20T19:36:25Z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